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61" r:id="rId3"/>
    <p:sldId id="258" r:id="rId4"/>
    <p:sldId id="259" r:id="rId5"/>
    <p:sldId id="260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83303" autoAdjust="0"/>
  </p:normalViewPr>
  <p:slideViewPr>
    <p:cSldViewPr snapToGrid="0">
      <p:cViewPr varScale="1">
        <p:scale>
          <a:sx n="62" d="100"/>
          <a:sy n="62" d="100"/>
        </p:scale>
        <p:origin x="996" y="3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0A2FB6-5A75-4929-B306-5B6474895F68}" type="datetimeFigureOut">
              <a:rPr lang="en-US" smtClean="0"/>
              <a:t>12/17/2013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C04B0E-D1AF-4B5A-A02E-B72F49373C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7312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C04B0E-D1AF-4B5A-A02E-B72F49373CE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77823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C04B0E-D1AF-4B5A-A02E-B72F49373CEA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484487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C04B0E-D1AF-4B5A-A02E-B72F49373CEA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327672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C04B0E-D1AF-4B5A-A02E-B72F49373CEA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436184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bn-BD" dirty="0" smtClean="0"/>
              <a:t>ণ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C04B0E-D1AF-4B5A-A02E-B72F49373CEA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963115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C04B0E-D1AF-4B5A-A02E-B72F49373CEA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802082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C04B0E-D1AF-4B5A-A02E-B72F49373CEA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520572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C04B0E-D1AF-4B5A-A02E-B72F49373CEA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405890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C04B0E-D1AF-4B5A-A02E-B72F49373CEA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93646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DAA2C-D0BD-4A0B-9A85-80A8636A510D}" type="datetimeFigureOut">
              <a:rPr lang="en-US" smtClean="0"/>
              <a:t>12/17/2013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235E1-97B8-4A0E-9F8A-EE7129159A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21038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DAA2C-D0BD-4A0B-9A85-80A8636A510D}" type="datetimeFigureOut">
              <a:rPr lang="en-US" smtClean="0"/>
              <a:t>12/17/2013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235E1-97B8-4A0E-9F8A-EE7129159A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62570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DAA2C-D0BD-4A0B-9A85-80A8636A510D}" type="datetimeFigureOut">
              <a:rPr lang="en-US" smtClean="0"/>
              <a:t>12/17/2013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235E1-97B8-4A0E-9F8A-EE7129159A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5248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DAA2C-D0BD-4A0B-9A85-80A8636A510D}" type="datetimeFigureOut">
              <a:rPr lang="en-US" smtClean="0"/>
              <a:t>12/17/2013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235E1-97B8-4A0E-9F8A-EE7129159A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82737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DAA2C-D0BD-4A0B-9A85-80A8636A510D}" type="datetimeFigureOut">
              <a:rPr lang="en-US" smtClean="0"/>
              <a:t>12/17/2013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235E1-97B8-4A0E-9F8A-EE7129159A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48342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DAA2C-D0BD-4A0B-9A85-80A8636A510D}" type="datetimeFigureOut">
              <a:rPr lang="en-US" smtClean="0"/>
              <a:t>12/17/2013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235E1-97B8-4A0E-9F8A-EE7129159A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95801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DAA2C-D0BD-4A0B-9A85-80A8636A510D}" type="datetimeFigureOut">
              <a:rPr lang="en-US" smtClean="0"/>
              <a:t>12/17/2013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235E1-97B8-4A0E-9F8A-EE7129159A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45122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DAA2C-D0BD-4A0B-9A85-80A8636A510D}" type="datetimeFigureOut">
              <a:rPr lang="en-US" smtClean="0"/>
              <a:t>12/17/2013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235E1-97B8-4A0E-9F8A-EE7129159A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98157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DAA2C-D0BD-4A0B-9A85-80A8636A510D}" type="datetimeFigureOut">
              <a:rPr lang="en-US" smtClean="0"/>
              <a:t>12/17/2013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235E1-97B8-4A0E-9F8A-EE7129159A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30905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DAA2C-D0BD-4A0B-9A85-80A8636A510D}" type="datetimeFigureOut">
              <a:rPr lang="en-US" smtClean="0"/>
              <a:t>12/17/2013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235E1-97B8-4A0E-9F8A-EE7129159A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86768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DAA2C-D0BD-4A0B-9A85-80A8636A510D}" type="datetimeFigureOut">
              <a:rPr lang="en-US" smtClean="0"/>
              <a:t>12/17/2013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235E1-97B8-4A0E-9F8A-EE7129159A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47619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5DAA2C-D0BD-4A0B-9A85-80A8636A510D}" type="datetimeFigureOut">
              <a:rPr lang="en-US" smtClean="0"/>
              <a:t>12/17/2013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3235E1-97B8-4A0E-9F8A-EE7129159A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31582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g"/><Relationship Id="rId2" Type="http://schemas.openxmlformats.org/officeDocument/2006/relationships/image" Target="../media/image19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2.jpg"/><Relationship Id="rId4" Type="http://schemas.openxmlformats.org/officeDocument/2006/relationships/image" Target="../media/image21.jp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g"/><Relationship Id="rId3" Type="http://schemas.openxmlformats.org/officeDocument/2006/relationships/image" Target="../media/image3.jpg"/><Relationship Id="rId7" Type="http://schemas.openxmlformats.org/officeDocument/2006/relationships/image" Target="../media/image7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jpg"/><Relationship Id="rId5" Type="http://schemas.openxmlformats.org/officeDocument/2006/relationships/image" Target="../media/image5.jpg"/><Relationship Id="rId4" Type="http://schemas.openxmlformats.org/officeDocument/2006/relationships/image" Target="../media/image4.jp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2.jpg"/><Relationship Id="rId4" Type="http://schemas.openxmlformats.org/officeDocument/2006/relationships/image" Target="../media/image11.jp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g"/><Relationship Id="rId7" Type="http://schemas.openxmlformats.org/officeDocument/2006/relationships/image" Target="../media/image18.jpg"/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7.jpg"/><Relationship Id="rId5" Type="http://schemas.openxmlformats.org/officeDocument/2006/relationships/image" Target="../media/image16.jpg"/><Relationship Id="rId4" Type="http://schemas.openxmlformats.org/officeDocument/2006/relationships/image" Target="../media/image1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1191" y="-1"/>
            <a:ext cx="10608430" cy="1570009"/>
          </a:xfr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prstTxWarp prst="textChevron">
              <a:avLst/>
            </a:prstTxWarp>
            <a:normAutofit/>
          </a:bodyPr>
          <a:lstStyle/>
          <a:p>
            <a:r>
              <a:rPr lang="bn-BD" sz="700" b="1" i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স্বাগতম</a:t>
            </a:r>
            <a:endParaRPr lang="en-US" sz="700" b="1" i="1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7042" y="1570008"/>
            <a:ext cx="8177841" cy="5158596"/>
          </a:xfrm>
          <a:prstGeom prst="rect">
            <a:avLst/>
          </a:prstGeom>
          <a:ln w="28575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20111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bn-BD" sz="6600" b="1" i="1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জোড়ায় কাজ</a:t>
            </a:r>
            <a:br>
              <a:rPr lang="bn-BD" sz="6600" b="1" i="1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</a:br>
            <a:r>
              <a:rPr lang="bn-BD" sz="3200" dirty="0" smtClean="0"/>
              <a:t>৫ মিঃ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bn-BD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endParaRPr lang="bn-BD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endParaRPr lang="bn-BD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bn-BD" sz="4400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পরিবেশ </a:t>
            </a:r>
            <a:r>
              <a:rPr lang="bn-BD" sz="4400" dirty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দূষণের </a:t>
            </a:r>
            <a:r>
              <a:rPr lang="bn-BD" sz="4400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৫টি কারন লিখ।</a:t>
            </a:r>
          </a:p>
          <a:p>
            <a:pPr marL="0" indent="0">
              <a:buNone/>
            </a:pPr>
            <a:endParaRPr lang="bn-BD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marL="0" indent="0">
              <a:buNone/>
            </a:pPr>
            <a:r>
              <a:rPr lang="bn-BD" dirty="0" smtClean="0">
                <a:latin typeface="NikoshBAN" panose="02000000000000000000" pitchFamily="2" charset="0"/>
                <a:cs typeface="NikoshBAN" panose="02000000000000000000" pitchFamily="2" charset="0"/>
              </a:rPr>
              <a:t>উঃ ময়লা আবর্জনা, গাড়ীর কালো ধোঁয়া, কল-কারখানার বর্জ্য, ইটের ভাটার ধোঁয়া, কীটনাশক ও রাসায়নিক সার ইত্যাদির দ্বারা পরিবেশ দূষিত হয়। </a:t>
            </a:r>
            <a:endParaRPr lang="en-US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57767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1444" y="3774765"/>
            <a:ext cx="4999988" cy="2434467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56535" y="3774765"/>
            <a:ext cx="5187839" cy="243446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87302" y="116100"/>
            <a:ext cx="5187839" cy="3009237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1444" y="116100"/>
            <a:ext cx="4999988" cy="3009237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5581926" y="3125337"/>
            <a:ext cx="9140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BD" dirty="0" smtClean="0"/>
              <a:t>চর্মরোগ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2463812" y="6359857"/>
            <a:ext cx="10902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/>
              <a:t>অসুস্থ 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8939284" y="6359857"/>
            <a:ext cx="5966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BD" dirty="0" smtClean="0"/>
              <a:t>মৃত্যু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2736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bn-BD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দলীয় কাজ</a:t>
            </a:r>
            <a:br>
              <a:rPr lang="bn-BD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bn-BD" sz="3200" dirty="0" smtClean="0"/>
              <a:t>১০ মিঃ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bn-BD" sz="3600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endParaRPr lang="bn-BD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endParaRPr lang="bn-BD" sz="3600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bn-BD" sz="4000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পরিবেশ দূষণের ক্ষতিকর দিকগুলি ব্যাখ্যা কর </a:t>
            </a:r>
            <a:endParaRPr lang="en-US" sz="4000" dirty="0">
              <a:solidFill>
                <a:srgbClr val="7030A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8370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500062"/>
            <a:ext cx="12192000" cy="1484013"/>
          </a:xfrm>
        </p:spPr>
        <p:txBody>
          <a:bodyPr>
            <a:normAutofit fontScale="90000"/>
          </a:bodyPr>
          <a:lstStyle/>
          <a:p>
            <a:pPr algn="ctr"/>
            <a:r>
              <a:rPr lang="bn-BD" sz="7300" b="1" i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মূল্যায়ন</a:t>
            </a:r>
            <a:r>
              <a:rPr lang="en-US" sz="73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/>
            </a:r>
            <a:br>
              <a:rPr lang="en-US" sz="73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</a:br>
            <a:r>
              <a:rPr lang="bn-BD" b="1" i="1" dirty="0" smtClean="0"/>
              <a:t/>
            </a:r>
            <a:br>
              <a:rPr lang="bn-BD" b="1" i="1" dirty="0" smtClean="0"/>
            </a:br>
            <a:endParaRPr lang="en-US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bn-BD" dirty="0" smtClean="0">
                <a:latin typeface="NikoshBAN" panose="02000000000000000000" pitchFamily="2" charset="0"/>
                <a:cs typeface="NikoshBAN" panose="02000000000000000000" pitchFamily="2" charset="0"/>
              </a:rPr>
              <a:t>১। ওজোন স্তর ক্ষতিগ্রস্থ করে কোন গ্যাস?</a:t>
            </a:r>
          </a:p>
          <a:p>
            <a:pPr marL="0" indent="0">
              <a:buNone/>
            </a:pPr>
            <a:r>
              <a:rPr lang="bn-BD" dirty="0" smtClean="0">
                <a:latin typeface="NikoshBAN" panose="02000000000000000000" pitchFamily="2" charset="0"/>
                <a:cs typeface="NikoshBAN" panose="02000000000000000000" pitchFamily="2" charset="0"/>
              </a:rPr>
              <a:t>ক) কার্বন ডাই অক্সাইড  খ) সালফার ডাই </a:t>
            </a:r>
            <a:r>
              <a:rPr lang="bn-BD" dirty="0">
                <a:latin typeface="NikoshBAN" panose="02000000000000000000" pitchFamily="2" charset="0"/>
                <a:cs typeface="NikoshBAN" panose="02000000000000000000" pitchFamily="2" charset="0"/>
              </a:rPr>
              <a:t>অক্সাইড</a:t>
            </a:r>
            <a:r>
              <a:rPr lang="bn-BD" dirty="0" smtClean="0">
                <a:latin typeface="NikoshBAN" panose="02000000000000000000" pitchFamily="2" charset="0"/>
                <a:cs typeface="NikoshBAN" panose="02000000000000000000" pitchFamily="2" charset="0"/>
              </a:rPr>
              <a:t> গ) </a:t>
            </a:r>
            <a:r>
              <a:rPr lang="bn-BD" dirty="0" smtClean="0">
                <a:latin typeface="NikoshBAN" panose="02000000000000000000" pitchFamily="2" charset="0"/>
                <a:cs typeface="NikoshBAN" panose="02000000000000000000" pitchFamily="2" charset="0"/>
              </a:rPr>
              <a:t>ক্লোরোফ্লোরো </a:t>
            </a:r>
            <a:r>
              <a:rPr lang="bn-BD" dirty="0" smtClean="0">
                <a:latin typeface="NikoshBAN" panose="02000000000000000000" pitchFamily="2" charset="0"/>
                <a:cs typeface="NikoshBAN" panose="02000000000000000000" pitchFamily="2" charset="0"/>
              </a:rPr>
              <a:t>কার্বন ঘ) </a:t>
            </a:r>
            <a:r>
              <a:rPr lang="bn-BD" dirty="0">
                <a:latin typeface="NikoshBAN" panose="02000000000000000000" pitchFamily="2" charset="0"/>
                <a:cs typeface="NikoshBAN" panose="02000000000000000000" pitchFamily="2" charset="0"/>
              </a:rPr>
              <a:t>) </a:t>
            </a:r>
            <a:r>
              <a:rPr lang="bn-BD" dirty="0" smtClean="0">
                <a:latin typeface="NikoshBAN" panose="02000000000000000000" pitchFamily="2" charset="0"/>
                <a:cs typeface="NikoshBAN" panose="02000000000000000000" pitchFamily="2" charset="0"/>
              </a:rPr>
              <a:t>ক্লোরোফ্লোরো</a:t>
            </a:r>
            <a:r>
              <a:rPr lang="bn-BD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dirty="0" smtClean="0">
                <a:latin typeface="NikoshBAN" panose="02000000000000000000" pitchFamily="2" charset="0"/>
                <a:cs typeface="NikoshBAN" panose="02000000000000000000" pitchFamily="2" charset="0"/>
              </a:rPr>
              <a:t>অক্সিজেন</a:t>
            </a:r>
          </a:p>
          <a:p>
            <a:pPr marL="0" indent="0">
              <a:buNone/>
            </a:pPr>
            <a:endParaRPr lang="bn-BD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marL="0" indent="0">
              <a:buNone/>
            </a:pPr>
            <a:r>
              <a:rPr lang="bn-BD" dirty="0" smtClean="0">
                <a:latin typeface="NikoshBAN" panose="02000000000000000000" pitchFamily="2" charset="0"/>
                <a:cs typeface="NikoshBAN" panose="02000000000000000000" pitchFamily="2" charset="0"/>
              </a:rPr>
              <a:t>২। মাটি </a:t>
            </a:r>
            <a:r>
              <a:rPr lang="bn-BD" dirty="0" smtClean="0">
                <a:latin typeface="NikoshBAN" panose="02000000000000000000" pitchFamily="2" charset="0"/>
                <a:cs typeface="NikoshBAN" panose="02000000000000000000" pitchFamily="2" charset="0"/>
              </a:rPr>
              <a:t>দূষণের </a:t>
            </a:r>
            <a:r>
              <a:rPr lang="bn-BD" dirty="0" smtClean="0">
                <a:latin typeface="NikoshBAN" panose="02000000000000000000" pitchFamily="2" charset="0"/>
                <a:cs typeface="NikoshBAN" panose="02000000000000000000" pitchFamily="2" charset="0"/>
              </a:rPr>
              <a:t>কারন হল-</a:t>
            </a:r>
          </a:p>
          <a:p>
            <a:pPr marL="571500" indent="-571500">
              <a:buFont typeface="+mj-lt"/>
              <a:buAutoNum type="romanLcPeriod"/>
            </a:pPr>
            <a:r>
              <a:rPr lang="bn-BD" dirty="0" smtClean="0">
                <a:latin typeface="NikoshBAN" panose="02000000000000000000" pitchFamily="2" charset="0"/>
                <a:cs typeface="NikoshBAN" panose="02000000000000000000" pitchFamily="2" charset="0"/>
              </a:rPr>
              <a:t> পলিথিন ও কীটনাশক</a:t>
            </a:r>
          </a:p>
          <a:p>
            <a:pPr marL="571500" indent="-571500">
              <a:buFont typeface="+mj-lt"/>
              <a:buAutoNum type="romanLcPeriod"/>
            </a:pPr>
            <a:r>
              <a:rPr lang="bn-BD" dirty="0" smtClean="0">
                <a:latin typeface="NikoshBAN" panose="02000000000000000000" pitchFamily="2" charset="0"/>
                <a:cs typeface="NikoshBAN" panose="02000000000000000000" pitchFamily="2" charset="0"/>
              </a:rPr>
              <a:t>আবর্জনা </a:t>
            </a:r>
            <a:r>
              <a:rPr lang="bn-BD" dirty="0" smtClean="0">
                <a:latin typeface="NikoshBAN" panose="02000000000000000000" pitchFamily="2" charset="0"/>
                <a:cs typeface="NikoshBAN" panose="02000000000000000000" pitchFamily="2" charset="0"/>
              </a:rPr>
              <a:t>ও মৃতদেহ</a:t>
            </a:r>
          </a:p>
          <a:p>
            <a:pPr marL="571500" indent="-571500">
              <a:buFont typeface="+mj-lt"/>
              <a:buAutoNum type="romanLcPeriod"/>
            </a:pPr>
            <a:r>
              <a:rPr lang="bn-BD" dirty="0" smtClean="0">
                <a:latin typeface="NikoshBAN" panose="02000000000000000000" pitchFamily="2" charset="0"/>
                <a:cs typeface="NikoshBAN" panose="02000000000000000000" pitchFamily="2" charset="0"/>
              </a:rPr>
              <a:t>রাসায়নিক সার ও কাচ</a:t>
            </a:r>
          </a:p>
          <a:p>
            <a:pPr marL="0" indent="0">
              <a:buNone/>
            </a:pPr>
            <a:r>
              <a:rPr lang="bn-BD" dirty="0" smtClean="0">
                <a:latin typeface="NikoshBAN" panose="02000000000000000000" pitchFamily="2" charset="0"/>
                <a:cs typeface="NikoshBAN" panose="02000000000000000000" pitchFamily="2" charset="0"/>
              </a:rPr>
              <a:t>কোনটি সঠিক ?</a:t>
            </a:r>
          </a:p>
          <a:p>
            <a:pPr marL="0" indent="0">
              <a:buNone/>
            </a:pPr>
            <a:r>
              <a:rPr lang="bn-BD" dirty="0" smtClean="0">
                <a:latin typeface="NikoshBAN" panose="02000000000000000000" pitchFamily="2" charset="0"/>
                <a:cs typeface="NikoshBAN" panose="02000000000000000000" pitchFamily="2" charset="0"/>
              </a:rPr>
              <a:t>ক) </a:t>
            </a:r>
            <a:r>
              <a:rPr lang="en-US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i</a:t>
            </a:r>
            <a:r>
              <a:rPr lang="bn-BD" dirty="0">
                <a:latin typeface="NikoshBAN" panose="02000000000000000000" pitchFamily="2" charset="0"/>
                <a:cs typeface="NikoshBAN" panose="02000000000000000000" pitchFamily="2" charset="0"/>
              </a:rPr>
              <a:t> ও</a:t>
            </a:r>
            <a:r>
              <a:rPr lang="en-US" dirty="0" smtClean="0">
                <a:latin typeface="NikoshBAN" panose="02000000000000000000" pitchFamily="2" charset="0"/>
                <a:cs typeface="NikoshBAN" panose="02000000000000000000" pitchFamily="2" charset="0"/>
              </a:rPr>
              <a:t> ii</a:t>
            </a:r>
            <a:r>
              <a:rPr lang="bn-BD" dirty="0" smtClean="0">
                <a:latin typeface="NikoshBAN" panose="02000000000000000000" pitchFamily="2" charset="0"/>
                <a:cs typeface="NikoshBAN" panose="02000000000000000000" pitchFamily="2" charset="0"/>
              </a:rPr>
              <a:t>  খ)</a:t>
            </a:r>
            <a:r>
              <a:rPr lang="en-US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i</a:t>
            </a:r>
            <a:r>
              <a:rPr lang="en-US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dirty="0" smtClean="0">
                <a:latin typeface="NikoshBAN" panose="02000000000000000000" pitchFamily="2" charset="0"/>
                <a:cs typeface="NikoshBAN" panose="02000000000000000000" pitchFamily="2" charset="0"/>
              </a:rPr>
              <a:t>ও</a:t>
            </a:r>
            <a:r>
              <a:rPr lang="en-US" dirty="0" smtClean="0">
                <a:latin typeface="NikoshBAN" panose="02000000000000000000" pitchFamily="2" charset="0"/>
                <a:cs typeface="NikoshBAN" panose="02000000000000000000" pitchFamily="2" charset="0"/>
              </a:rPr>
              <a:t> iii  </a:t>
            </a:r>
            <a:r>
              <a:rPr lang="bn-BD" dirty="0" smtClean="0">
                <a:latin typeface="NikoshBAN" panose="02000000000000000000" pitchFamily="2" charset="0"/>
                <a:cs typeface="NikoshBAN" panose="02000000000000000000" pitchFamily="2" charset="0"/>
              </a:rPr>
              <a:t>গ)</a:t>
            </a:r>
            <a:r>
              <a:rPr lang="en-US" dirty="0" smtClean="0">
                <a:latin typeface="NikoshBAN" panose="02000000000000000000" pitchFamily="2" charset="0"/>
                <a:cs typeface="NikoshBAN" panose="02000000000000000000" pitchFamily="2" charset="0"/>
              </a:rPr>
              <a:t> ii </a:t>
            </a:r>
            <a:r>
              <a:rPr lang="bn-BD" dirty="0" smtClean="0">
                <a:latin typeface="NikoshBAN" panose="02000000000000000000" pitchFamily="2" charset="0"/>
                <a:cs typeface="NikoshBAN" panose="02000000000000000000" pitchFamily="2" charset="0"/>
              </a:rPr>
              <a:t>ও</a:t>
            </a:r>
            <a:r>
              <a:rPr lang="en-US" dirty="0" smtClean="0">
                <a:latin typeface="NikoshBAN" panose="02000000000000000000" pitchFamily="2" charset="0"/>
                <a:cs typeface="NikoshBAN" panose="02000000000000000000" pitchFamily="2" charset="0"/>
              </a:rPr>
              <a:t> iii  </a:t>
            </a:r>
            <a:r>
              <a:rPr lang="bn-BD" dirty="0" smtClean="0">
                <a:latin typeface="NikoshBAN" panose="02000000000000000000" pitchFamily="2" charset="0"/>
                <a:cs typeface="NikoshBAN" panose="02000000000000000000" pitchFamily="2" charset="0"/>
              </a:rPr>
              <a:t>ঘ)</a:t>
            </a:r>
            <a:r>
              <a:rPr lang="en-US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i</a:t>
            </a:r>
            <a:r>
              <a:rPr lang="bn-BD" dirty="0" smtClean="0">
                <a:latin typeface="NikoshBAN" panose="02000000000000000000" pitchFamily="2" charset="0"/>
                <a:cs typeface="NikoshBAN" panose="02000000000000000000" pitchFamily="2" charset="0"/>
              </a:rPr>
              <a:t>,</a:t>
            </a:r>
            <a:r>
              <a:rPr lang="en-US" dirty="0" smtClean="0">
                <a:latin typeface="NikoshBAN" panose="02000000000000000000" pitchFamily="2" charset="0"/>
                <a:cs typeface="NikoshBAN" panose="02000000000000000000" pitchFamily="2" charset="0"/>
              </a:rPr>
              <a:t> ii </a:t>
            </a:r>
            <a:r>
              <a:rPr lang="bn-BD" dirty="0" smtClean="0">
                <a:latin typeface="NikoshBAN" panose="02000000000000000000" pitchFamily="2" charset="0"/>
                <a:cs typeface="NikoshBAN" panose="02000000000000000000" pitchFamily="2" charset="0"/>
              </a:rPr>
              <a:t>ও</a:t>
            </a:r>
            <a:r>
              <a:rPr lang="en-US" dirty="0" smtClean="0">
                <a:latin typeface="NikoshBAN" panose="02000000000000000000" pitchFamily="2" charset="0"/>
                <a:cs typeface="NikoshBAN" panose="02000000000000000000" pitchFamily="2" charset="0"/>
              </a:rPr>
              <a:t> iii</a:t>
            </a:r>
            <a:endParaRPr lang="en-US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8" name="5-Point Star 7"/>
          <p:cNvSpPr/>
          <p:nvPr/>
        </p:nvSpPr>
        <p:spPr>
          <a:xfrm>
            <a:off x="5819954" y="2374852"/>
            <a:ext cx="276046" cy="252713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5-Point Star 8"/>
          <p:cNvSpPr/>
          <p:nvPr/>
        </p:nvSpPr>
        <p:spPr>
          <a:xfrm>
            <a:off x="2132161" y="5766756"/>
            <a:ext cx="224287" cy="293301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30474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bn-BD" sz="6000" b="1" i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বাড়ির কাজ</a:t>
            </a:r>
            <a:endParaRPr lang="en-US" sz="6000" b="1" i="1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bn-BD" sz="3200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endParaRPr lang="bn-BD" sz="3200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endParaRPr lang="bn-BD" sz="3200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bn-BD" sz="3200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পরিবেশ দূষণ প্রতিরোধে কি কি পদক্ষেপ নেওয়া যায় বলে তুমি মনে কর?</a:t>
            </a:r>
            <a:endParaRPr lang="en-US" sz="3200" dirty="0">
              <a:solidFill>
                <a:srgbClr val="7030A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6" name="Down Ribbon 5"/>
          <p:cNvSpPr/>
          <p:nvPr/>
        </p:nvSpPr>
        <p:spPr>
          <a:xfrm>
            <a:off x="3053752" y="365125"/>
            <a:ext cx="6383546" cy="1135871"/>
          </a:xfrm>
          <a:prstGeom prst="ribbon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11624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0879"/>
            <a:ext cx="12192000" cy="6837121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485072" y="3036498"/>
            <a:ext cx="5601213" cy="2215991"/>
          </a:xfrm>
          <a:prstGeom prst="rect">
            <a:avLst/>
          </a:prstGeom>
          <a:noFill/>
        </p:spPr>
        <p:txBody>
          <a:bodyPr wrap="none" rtlCol="0">
            <a:prstTxWarp prst="textDeflate">
              <a:avLst/>
            </a:prstTxWarp>
            <a:spAutoFit/>
          </a:bodyPr>
          <a:lstStyle/>
          <a:p>
            <a:r>
              <a:rPr lang="bn-BD" sz="13800" b="1" i="1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ধন্যবাদ</a:t>
            </a:r>
            <a:endParaRPr lang="en-US" sz="13800" b="1" i="1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699880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bn-BD" sz="6600" b="1" i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শিক্ষক পরিচিতি</a:t>
            </a:r>
            <a:endParaRPr lang="en-US" sz="6600" b="1" i="1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bn-BD" sz="3600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marL="0" indent="0" algn="ctr">
              <a:buNone/>
            </a:pPr>
            <a:r>
              <a:rPr lang="bn-BD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ড. মোসাঃ জান্নাতুল ফেরদৌস</a:t>
            </a:r>
          </a:p>
          <a:p>
            <a:pPr marL="0" indent="0" algn="ctr">
              <a:buNone/>
            </a:pPr>
            <a:r>
              <a:rPr lang="bn-BD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সহকারী শিক্ষক</a:t>
            </a:r>
          </a:p>
          <a:p>
            <a:pPr marL="0" indent="0" algn="ctr">
              <a:buNone/>
            </a:pPr>
            <a:r>
              <a:rPr lang="bn-BD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জীব বিজ্ঞান</a:t>
            </a:r>
          </a:p>
          <a:p>
            <a:pPr marL="0" indent="0" algn="ctr">
              <a:buNone/>
            </a:pPr>
            <a:endParaRPr lang="bn-BD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marL="0" indent="0" algn="ctr">
              <a:buNone/>
            </a:pPr>
            <a:endParaRPr lang="bn-BD" sz="3600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marL="0" indent="0" algn="ctr">
              <a:buNone/>
            </a:pPr>
            <a:r>
              <a:rPr lang="bn-BD" sz="32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খাদেমুল ইসলাম বালিকা বিদ্যালয় ও কলেজ, রাজশাহী</a:t>
            </a:r>
          </a:p>
        </p:txBody>
      </p:sp>
    </p:spTree>
    <p:extLst>
      <p:ext uri="{BB962C8B-B14F-4D97-AF65-F5344CB8AC3E}">
        <p14:creationId xmlns:p14="http://schemas.microsoft.com/office/powerpoint/2010/main" val="3333367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778408" y="2292824"/>
            <a:ext cx="6815967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n-US" sz="3200" b="1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algn="ctr"/>
            <a:endParaRPr lang="en-US" sz="3200" b="1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algn="ctr"/>
            <a:endParaRPr lang="en-US" sz="3200" b="1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algn="ctr"/>
            <a:endParaRPr lang="en-US" sz="3200" b="1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algn="ctr"/>
            <a:r>
              <a:rPr lang="bn-BD" sz="32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বিষয়ঃ </a:t>
            </a:r>
            <a:r>
              <a:rPr lang="bn-BD" sz="3200" b="1" dirty="0">
                <a:latin typeface="NikoshBAN" panose="02000000000000000000" pitchFamily="2" charset="0"/>
                <a:cs typeface="NikoshBAN" panose="02000000000000000000" pitchFamily="2" charset="0"/>
              </a:rPr>
              <a:t>বিজ্ঞান</a:t>
            </a:r>
          </a:p>
          <a:p>
            <a:pPr algn="ctr"/>
            <a:r>
              <a:rPr lang="bn-BD" sz="32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শ্রেণিঃ </a:t>
            </a:r>
            <a:r>
              <a:rPr lang="bn-BD" sz="3200" b="1" dirty="0">
                <a:latin typeface="NikoshBAN" panose="02000000000000000000" pitchFamily="2" charset="0"/>
                <a:cs typeface="NikoshBAN" panose="02000000000000000000" pitchFamily="2" charset="0"/>
              </a:rPr>
              <a:t>৭</a:t>
            </a:r>
            <a:r>
              <a:rPr lang="bn-BD" sz="32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ম</a:t>
            </a:r>
            <a:endParaRPr lang="bn-BD" sz="3200" b="1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algn="ctr"/>
            <a:r>
              <a:rPr lang="bn-BD" sz="3200" b="1" dirty="0">
                <a:latin typeface="NikoshBAN" panose="02000000000000000000" pitchFamily="2" charset="0"/>
                <a:cs typeface="NikoshBAN" panose="02000000000000000000" pitchFamily="2" charset="0"/>
              </a:rPr>
              <a:t>পাঠঃ </a:t>
            </a:r>
            <a:r>
              <a:rPr lang="bn-BD" sz="32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১৩ </a:t>
            </a:r>
            <a:r>
              <a:rPr lang="bn-BD" sz="3200" b="1" dirty="0">
                <a:latin typeface="NikoshBAN" panose="02000000000000000000" pitchFamily="2" charset="0"/>
                <a:cs typeface="NikoshBAN" panose="02000000000000000000" pitchFamily="2" charset="0"/>
              </a:rPr>
              <a:t>অধ্যায়</a:t>
            </a:r>
          </a:p>
          <a:p>
            <a:pPr algn="ctr"/>
            <a:r>
              <a:rPr lang="bn-BD" sz="3200" b="1" dirty="0">
                <a:latin typeface="NikoshBAN" panose="02000000000000000000" pitchFamily="2" charset="0"/>
                <a:cs typeface="NikoshBAN" panose="02000000000000000000" pitchFamily="2" charset="0"/>
              </a:rPr>
              <a:t>সময়ঃ ৫০ মিনিট    তারিখঃ </a:t>
            </a:r>
            <a:r>
              <a:rPr lang="bn-BD" sz="32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১৩-১২-১৩</a:t>
            </a:r>
            <a:endParaRPr lang="bn-BD" sz="3200" b="1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053385" y="169313"/>
            <a:ext cx="3985145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bn-BD" sz="6600" b="1" i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পাঠ পরিচিতি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70820" y="1259105"/>
            <a:ext cx="4240074" cy="28215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9068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0477" y="171017"/>
            <a:ext cx="3336957" cy="2565777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98151" y="3589362"/>
            <a:ext cx="3984656" cy="2350901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589362"/>
            <a:ext cx="3808862" cy="2336612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797" y="191067"/>
            <a:ext cx="3437497" cy="2565778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1299" y="3589362"/>
            <a:ext cx="3487620" cy="23509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28550" y="122828"/>
            <a:ext cx="3127624" cy="2565776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5353438" y="5977731"/>
            <a:ext cx="18755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চিমনির ধোঁয়া </a:t>
            </a:r>
            <a:endParaRPr lang="en-US" sz="24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96815" y="2740362"/>
            <a:ext cx="227737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>
                <a:latin typeface="NikoshBAN" panose="02000000000000000000" pitchFamily="2" charset="0"/>
                <a:cs typeface="NikoshBAN" panose="02000000000000000000" pitchFamily="2" charset="0"/>
              </a:rPr>
              <a:t>       </a:t>
            </a:r>
            <a:r>
              <a:rPr lang="bn-BD" sz="2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প্রাকৃতিক পরিবেশ</a:t>
            </a:r>
            <a:endParaRPr lang="en-US" sz="24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284426" y="2756846"/>
            <a:ext cx="142692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উড়ন্ত পাখি</a:t>
            </a:r>
            <a:endParaRPr lang="en-US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9126748" y="2705252"/>
            <a:ext cx="16045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অপেক্ষমান বক</a:t>
            </a:r>
            <a:endParaRPr lang="en-US" sz="24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983414" y="5943225"/>
            <a:ext cx="189781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কারখানার বর্জ্য</a:t>
            </a:r>
            <a:endParaRPr lang="en-US" sz="24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8764439" y="5952225"/>
            <a:ext cx="244990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পলিথিন, প্লাসটিকের স্তুপ</a:t>
            </a:r>
            <a:endParaRPr lang="en-US" sz="24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24534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9" grpId="0"/>
      <p:bldP spid="1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bn-BD" sz="6600" b="1" i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পাঠ</a:t>
            </a:r>
            <a:r>
              <a:rPr lang="bn-BD" sz="6600" i="1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6600" b="1" i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শিরোনাম</a:t>
            </a:r>
            <a:endParaRPr lang="en-US" sz="6600" b="1" i="1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bn-BD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marL="0" indent="0" algn="ctr">
              <a:buNone/>
            </a:pPr>
            <a:endParaRPr lang="bn-BD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marL="0" indent="0" algn="ctr">
              <a:buNone/>
            </a:pPr>
            <a:endParaRPr lang="bn-BD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marL="0" indent="0" algn="ctr">
              <a:buNone/>
            </a:pPr>
            <a:r>
              <a:rPr lang="bn-BD" sz="4800" dirty="0" smtClean="0">
                <a:solidFill>
                  <a:schemeClr val="accent6">
                    <a:lumMod val="5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প্রাকৃতিক পরিবেশ ও দূষণ</a:t>
            </a:r>
            <a:endParaRPr lang="en-US" sz="4800" dirty="0">
              <a:solidFill>
                <a:schemeClr val="accent6">
                  <a:lumMod val="50000"/>
                </a:schemeClr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Horizontal Scroll 2"/>
          <p:cNvSpPr/>
          <p:nvPr/>
        </p:nvSpPr>
        <p:spPr>
          <a:xfrm>
            <a:off x="3053751" y="2570673"/>
            <a:ext cx="6211019" cy="2363636"/>
          </a:xfrm>
          <a:prstGeom prst="horizontalScroll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41751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b="1" i="1" dirty="0" smtClean="0"/>
              <a:t/>
            </a:r>
            <a:br>
              <a:rPr lang="en-US" b="1" i="1" dirty="0" smtClean="0"/>
            </a:br>
            <a:r>
              <a:rPr lang="bn-BD" sz="73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শিখন </a:t>
            </a:r>
            <a:r>
              <a:rPr lang="bn-BD" sz="73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ফল</a:t>
            </a:r>
            <a:r>
              <a:rPr lang="bn-BD" sz="7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/>
            </a:r>
            <a:br>
              <a:rPr lang="bn-BD" sz="7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</a:br>
            <a:endParaRPr lang="en-US" sz="73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endParaRPr lang="en-US" sz="3200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bn-BD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পরিবেশ </a:t>
            </a:r>
            <a:r>
              <a:rPr lang="bn-BD" sz="3200" dirty="0">
                <a:latin typeface="NikoshBAN" panose="02000000000000000000" pitchFamily="2" charset="0"/>
                <a:cs typeface="NikoshBAN" panose="02000000000000000000" pitchFamily="2" charset="0"/>
              </a:rPr>
              <a:t>দূষণ কী তা বলতে </a:t>
            </a:r>
            <a:r>
              <a:rPr lang="bn-BD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পারবে ।</a:t>
            </a:r>
            <a:endParaRPr lang="bn-BD" sz="3200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bn-BD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পরিবেশ দূষণের কারণ </a:t>
            </a:r>
            <a:r>
              <a:rPr lang="bn-BD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উল্লেখ করতে </a:t>
            </a:r>
            <a:r>
              <a:rPr lang="bn-BD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পারবে ।</a:t>
            </a:r>
            <a:endParaRPr lang="bn-BD" sz="3200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bn-BD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পরিবেশের </a:t>
            </a:r>
            <a:r>
              <a:rPr lang="bn-BD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উপর </a:t>
            </a:r>
            <a:r>
              <a:rPr lang="bn-BD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দূষণের প্রভাব সম্পর্কে বলতে </a:t>
            </a:r>
            <a:r>
              <a:rPr lang="bn-BD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পারবে ।</a:t>
            </a:r>
            <a:endParaRPr lang="en-US" sz="32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20921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01133" y="3527193"/>
            <a:ext cx="5236594" cy="2952391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1767" y="-21567"/>
            <a:ext cx="5339051" cy="2989054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-41768" y="3511953"/>
            <a:ext cx="5339053" cy="2952391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01" b="6977"/>
          <a:stretch/>
        </p:blipFill>
        <p:spPr>
          <a:xfrm>
            <a:off x="6901134" y="0"/>
            <a:ext cx="5210354" cy="2967487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676400" y="2967487"/>
            <a:ext cx="16611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বিশুদ্ধ পরিবেশ</a:t>
            </a:r>
            <a:endParaRPr lang="en-US" sz="24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884920" y="2987040"/>
            <a:ext cx="14935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/>
              <a:t>মাটি দূষণ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026920" y="6416040"/>
            <a:ext cx="16611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বায়ু দূষণ</a:t>
            </a:r>
            <a:endParaRPr lang="en-US" sz="24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8778240" y="6385561"/>
            <a:ext cx="17373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পানি দূষণ</a:t>
            </a:r>
            <a:endParaRPr lang="en-US" sz="24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35772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bn-BD" sz="6000" b="1" i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একক কাজ</a:t>
            </a:r>
            <a:r>
              <a:rPr lang="en-US" sz="6000" b="1" i="1" dirty="0" smtClean="0">
                <a:latin typeface="NikoshBAN" panose="02000000000000000000" pitchFamily="2" charset="0"/>
                <a:cs typeface="NikoshBAN" panose="02000000000000000000" pitchFamily="2" charset="0"/>
              </a:rPr>
              <a:t/>
            </a:r>
            <a:br>
              <a:rPr lang="en-US" sz="6000" b="1" i="1" dirty="0" smtClean="0">
                <a:latin typeface="NikoshBAN" panose="02000000000000000000" pitchFamily="2" charset="0"/>
                <a:cs typeface="NikoshBAN" panose="02000000000000000000" pitchFamily="2" charset="0"/>
              </a:rPr>
            </a:br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3 </a:t>
            </a:r>
            <a:r>
              <a:rPr lang="bn-BD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মিঃ</a:t>
            </a:r>
            <a:endParaRPr lang="en-US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v"/>
            </a:pPr>
            <a:endParaRPr lang="bn-BD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>
              <a:buFont typeface="Wingdings" panose="05000000000000000000" pitchFamily="2" charset="2"/>
              <a:buChar char="v"/>
            </a:pPr>
            <a:endParaRPr lang="bn-BD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bn-BD" sz="4000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পরিবেশ দূষণ  কাকে বলে?</a:t>
            </a:r>
            <a:endParaRPr lang="en-US" sz="4000" dirty="0" smtClean="0">
              <a:solidFill>
                <a:srgbClr val="7030A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marL="0" indent="0">
              <a:buNone/>
            </a:pPr>
            <a:endParaRPr lang="en-US" sz="3200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marL="0" indent="0">
              <a:buNone/>
            </a:pPr>
            <a:r>
              <a:rPr lang="bn-BD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উঃ প্রাকৃতিক বা মানুষের সৃষ্ট </a:t>
            </a:r>
            <a:r>
              <a:rPr lang="bn-BD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কারণে </a:t>
            </a:r>
            <a:r>
              <a:rPr lang="bn-BD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স্বাভাবিক পরিবেশ পরিবর্তিত </a:t>
            </a:r>
            <a:r>
              <a:rPr lang="bn-BD" sz="3200" dirty="0">
                <a:latin typeface="NikoshBAN" panose="02000000000000000000" pitchFamily="2" charset="0"/>
                <a:cs typeface="NikoshBAN" panose="02000000000000000000" pitchFamily="2" charset="0"/>
              </a:rPr>
              <a:t>হয়ে </a:t>
            </a:r>
            <a:r>
              <a:rPr lang="bn-BD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অস্বস্তিকর অবস্থার সৃষ্টি হলে তাকে পরিবেশ দূষণ বলে। </a:t>
            </a:r>
          </a:p>
          <a:p>
            <a:pPr marL="0" indent="0">
              <a:buNone/>
            </a:pPr>
            <a:endParaRPr lang="bn-BD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marL="0" indent="0">
              <a:buNone/>
            </a:pPr>
            <a:endParaRPr lang="bn-BD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69224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-17253"/>
            <a:ext cx="4123426" cy="2975469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0335" y="-17253"/>
            <a:ext cx="4111665" cy="2975469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58912" y="3260785"/>
            <a:ext cx="4162421" cy="3048040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23427" y="0"/>
            <a:ext cx="3956908" cy="2958216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1333" y="3329797"/>
            <a:ext cx="3970668" cy="2979028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45" y="3312542"/>
            <a:ext cx="4046467" cy="3065293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638355" y="2881219"/>
            <a:ext cx="181154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ময়লা আবর্জনা</a:t>
            </a:r>
            <a:endParaRPr lang="en-US" sz="24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630931" y="2916208"/>
            <a:ext cx="12666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BD" dirty="0" smtClean="0"/>
              <a:t>চুলার ধোয়া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9683365" y="2877068"/>
            <a:ext cx="20140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কাটা বৃক্ষ</a:t>
            </a:r>
            <a:endParaRPr lang="en-US" sz="24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310640" y="6357955"/>
            <a:ext cx="191563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চিমনির ধুঁয়া</a:t>
            </a:r>
            <a:endParaRPr lang="en-US" sz="2400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endParaRPr lang="en-US" sz="24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 flipH="1">
            <a:off x="5135880" y="6377835"/>
            <a:ext cx="2209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রাসায়নিক সার</a:t>
            </a:r>
            <a:endParaRPr lang="en-US" sz="24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9684932" y="6308825"/>
            <a:ext cx="162378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ট্যানারি বর্জ্য</a:t>
            </a:r>
            <a:endParaRPr lang="en-US" sz="24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1454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5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9" grpId="0"/>
      <p:bldP spid="10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1019</TotalTime>
  <Words>265</Words>
  <Application>Microsoft Office PowerPoint</Application>
  <PresentationFormat>Widescreen</PresentationFormat>
  <Paragraphs>91</Paragraphs>
  <Slides>15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2" baseType="lpstr">
      <vt:lpstr>Arial</vt:lpstr>
      <vt:lpstr>Calibri</vt:lpstr>
      <vt:lpstr>Calibri Light</vt:lpstr>
      <vt:lpstr>NikoshBAN</vt:lpstr>
      <vt:lpstr>Vrinda</vt:lpstr>
      <vt:lpstr>Wingdings</vt:lpstr>
      <vt:lpstr>Office Theme</vt:lpstr>
      <vt:lpstr>PowerPoint Presentation</vt:lpstr>
      <vt:lpstr>শিক্ষক পরিচিতি</vt:lpstr>
      <vt:lpstr>PowerPoint Presentation</vt:lpstr>
      <vt:lpstr>PowerPoint Presentation</vt:lpstr>
      <vt:lpstr>পাঠ শিরোনাম</vt:lpstr>
      <vt:lpstr> শিখন ফল </vt:lpstr>
      <vt:lpstr>PowerPoint Presentation</vt:lpstr>
      <vt:lpstr>একক কাজ 3 মিঃ</vt:lpstr>
      <vt:lpstr>PowerPoint Presentation</vt:lpstr>
      <vt:lpstr>জোড়ায় কাজ ৫ মিঃ</vt:lpstr>
      <vt:lpstr>PowerPoint Presentation</vt:lpstr>
      <vt:lpstr>দলীয় কাজ ১০ মিঃ</vt:lpstr>
      <vt:lpstr>মূল্যায়ন  </vt:lpstr>
      <vt:lpstr>বাড়ির কাজ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TSS</dc:creator>
  <cp:lastModifiedBy>TSS</cp:lastModifiedBy>
  <cp:revision>159</cp:revision>
  <dcterms:created xsi:type="dcterms:W3CDTF">2013-12-13T03:23:15Z</dcterms:created>
  <dcterms:modified xsi:type="dcterms:W3CDTF">2013-12-17T08:29:08Z</dcterms:modified>
</cp:coreProperties>
</file>